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91" r:id="rId6"/>
    <p:sldId id="295" r:id="rId7"/>
    <p:sldId id="299" r:id="rId8"/>
    <p:sldId id="292" r:id="rId9"/>
    <p:sldId id="296" r:id="rId10"/>
    <p:sldId id="298" r:id="rId11"/>
    <p:sldId id="293" r:id="rId12"/>
    <p:sldId id="294" r:id="rId13"/>
    <p:sldId id="297" r:id="rId14"/>
    <p:sldId id="289" r:id="rId15"/>
    <p:sldId id="300" r:id="rId16"/>
    <p:sldId id="301" r:id="rId17"/>
    <p:sldId id="29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D16F66-D239-4BAC-9F09-88006678C494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B9A829CE-6A32-4087-9675-5F5C87CC875D}">
      <dgm:prSet phldrT="[Tekst]"/>
      <dgm:spPr>
        <a:solidFill>
          <a:schemeClr val="accent6">
            <a:lumMod val="75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nl-NL" dirty="0">
              <a:solidFill>
                <a:schemeClr val="bg1"/>
              </a:solidFill>
            </a:rPr>
            <a:t>Cultuur</a:t>
          </a:r>
        </a:p>
      </dgm:t>
    </dgm:pt>
    <dgm:pt modelId="{4EEED5A5-57D9-4B8D-BF33-6D9F8052D23C}" type="parTrans" cxnId="{0CE56A13-0A12-4F6D-8C2A-A4F91C8C1A00}">
      <dgm:prSet/>
      <dgm:spPr/>
      <dgm:t>
        <a:bodyPr/>
        <a:lstStyle/>
        <a:p>
          <a:endParaRPr lang="nl-NL"/>
        </a:p>
      </dgm:t>
    </dgm:pt>
    <dgm:pt modelId="{46705E2C-CADF-4736-BF50-EAC6B6082F5A}" type="sibTrans" cxnId="{0CE56A13-0A12-4F6D-8C2A-A4F91C8C1A00}">
      <dgm:prSet/>
      <dgm:spPr/>
      <dgm:t>
        <a:bodyPr/>
        <a:lstStyle/>
        <a:p>
          <a:endParaRPr lang="nl-NL"/>
        </a:p>
      </dgm:t>
    </dgm:pt>
    <dgm:pt modelId="{DD7957A5-B397-4D07-AA14-05D71E78D7EF}">
      <dgm:prSet phldrT="[Tekst]"/>
      <dgm:spPr>
        <a:solidFill>
          <a:schemeClr val="bg1"/>
        </a:solidFill>
        <a:ln>
          <a:solidFill>
            <a:schemeClr val="bg2"/>
          </a:solidFill>
        </a:ln>
      </dgm:spPr>
      <dgm:t>
        <a:bodyPr/>
        <a:lstStyle/>
        <a:p>
          <a:r>
            <a:rPr lang="nl-NL" dirty="0">
              <a:solidFill>
                <a:schemeClr val="tx1"/>
              </a:solidFill>
            </a:rPr>
            <a:t>Taal</a:t>
          </a:r>
        </a:p>
      </dgm:t>
    </dgm:pt>
    <dgm:pt modelId="{BB9CBEEB-329D-4205-AE01-A63420E6D106}" type="parTrans" cxnId="{2EB5A11B-164B-4844-BDF3-BC094774A582}">
      <dgm:prSet/>
      <dgm:spPr/>
      <dgm:t>
        <a:bodyPr/>
        <a:lstStyle/>
        <a:p>
          <a:endParaRPr lang="nl-NL"/>
        </a:p>
      </dgm:t>
    </dgm:pt>
    <dgm:pt modelId="{30C4D35C-436C-4813-87CA-DE5774F20C01}" type="sibTrans" cxnId="{2EB5A11B-164B-4844-BDF3-BC094774A582}">
      <dgm:prSet/>
      <dgm:spPr/>
      <dgm:t>
        <a:bodyPr/>
        <a:lstStyle/>
        <a:p>
          <a:endParaRPr lang="nl-NL"/>
        </a:p>
      </dgm:t>
    </dgm:pt>
    <dgm:pt modelId="{FF9DD65B-6E73-4BE1-B97D-45760ECEAA5F}">
      <dgm:prSet phldrT="[Tekst]"/>
      <dgm:spPr>
        <a:solidFill>
          <a:schemeClr val="bg1"/>
        </a:solidFill>
        <a:ln>
          <a:solidFill>
            <a:schemeClr val="bg2"/>
          </a:solidFill>
        </a:ln>
      </dgm:spPr>
      <dgm:t>
        <a:bodyPr/>
        <a:lstStyle/>
        <a:p>
          <a:r>
            <a:rPr lang="nl-NL" dirty="0">
              <a:solidFill>
                <a:schemeClr val="tx1"/>
              </a:solidFill>
            </a:rPr>
            <a:t>kennis</a:t>
          </a:r>
        </a:p>
      </dgm:t>
    </dgm:pt>
    <dgm:pt modelId="{81EBF574-72A2-4B82-A994-658592462797}" type="parTrans" cxnId="{3D7E1B63-C51F-4556-AF50-A1786A6817A0}">
      <dgm:prSet/>
      <dgm:spPr/>
      <dgm:t>
        <a:bodyPr/>
        <a:lstStyle/>
        <a:p>
          <a:endParaRPr lang="nl-NL"/>
        </a:p>
      </dgm:t>
    </dgm:pt>
    <dgm:pt modelId="{54A4EE46-99A7-4792-84F0-DBCADA2A70BA}" type="sibTrans" cxnId="{3D7E1B63-C51F-4556-AF50-A1786A6817A0}">
      <dgm:prSet/>
      <dgm:spPr/>
      <dgm:t>
        <a:bodyPr/>
        <a:lstStyle/>
        <a:p>
          <a:endParaRPr lang="nl-NL"/>
        </a:p>
      </dgm:t>
    </dgm:pt>
    <dgm:pt modelId="{B115FD91-9F7D-4AD1-A64D-A2DFE489C626}">
      <dgm:prSet phldrT="[Tekst]"/>
      <dgm:spPr>
        <a:solidFill>
          <a:schemeClr val="bg1"/>
        </a:solidFill>
        <a:ln>
          <a:solidFill>
            <a:schemeClr val="bg2"/>
          </a:solidFill>
        </a:ln>
      </dgm:spPr>
      <dgm:t>
        <a:bodyPr/>
        <a:lstStyle/>
        <a:p>
          <a:r>
            <a:rPr lang="nl-NL" dirty="0">
              <a:solidFill>
                <a:schemeClr val="tx1"/>
              </a:solidFill>
            </a:rPr>
            <a:t>Normen en waarden</a:t>
          </a:r>
        </a:p>
      </dgm:t>
    </dgm:pt>
    <dgm:pt modelId="{6A845B6C-452A-433D-82C3-B5BBD1760FDF}" type="parTrans" cxnId="{B4C96BED-869C-49EE-ACF5-E02CB8DAD3EF}">
      <dgm:prSet/>
      <dgm:spPr/>
      <dgm:t>
        <a:bodyPr/>
        <a:lstStyle/>
        <a:p>
          <a:endParaRPr lang="nl-NL"/>
        </a:p>
      </dgm:t>
    </dgm:pt>
    <dgm:pt modelId="{58C43704-80EE-4398-B0A6-9A28D9D98379}" type="sibTrans" cxnId="{B4C96BED-869C-49EE-ACF5-E02CB8DAD3EF}">
      <dgm:prSet/>
      <dgm:spPr/>
      <dgm:t>
        <a:bodyPr/>
        <a:lstStyle/>
        <a:p>
          <a:endParaRPr lang="nl-NL"/>
        </a:p>
      </dgm:t>
    </dgm:pt>
    <dgm:pt modelId="{8C5C37E2-D9F1-4264-9AF0-C58E8E7FE823}">
      <dgm:prSet phldrT="[Tekst]"/>
      <dgm:spPr>
        <a:solidFill>
          <a:schemeClr val="bg1"/>
        </a:solidFill>
        <a:ln>
          <a:solidFill>
            <a:schemeClr val="bg2"/>
          </a:solidFill>
        </a:ln>
      </dgm:spPr>
      <dgm:t>
        <a:bodyPr/>
        <a:lstStyle/>
        <a:p>
          <a:r>
            <a:rPr lang="nl-NL" dirty="0">
              <a:solidFill>
                <a:schemeClr val="tx1"/>
              </a:solidFill>
            </a:rPr>
            <a:t>Symbolen, rituelen en helden</a:t>
          </a:r>
        </a:p>
      </dgm:t>
    </dgm:pt>
    <dgm:pt modelId="{B6E6B501-97B1-40EE-9E21-57E8B4AA6C59}" type="parTrans" cxnId="{3339AFE7-3243-4625-BA0B-384C44527949}">
      <dgm:prSet/>
      <dgm:spPr/>
      <dgm:t>
        <a:bodyPr/>
        <a:lstStyle/>
        <a:p>
          <a:endParaRPr lang="nl-NL"/>
        </a:p>
      </dgm:t>
    </dgm:pt>
    <dgm:pt modelId="{87D383EF-43BC-47A8-9772-6B888661E170}" type="sibTrans" cxnId="{3339AFE7-3243-4625-BA0B-384C44527949}">
      <dgm:prSet/>
      <dgm:spPr/>
      <dgm:t>
        <a:bodyPr/>
        <a:lstStyle/>
        <a:p>
          <a:endParaRPr lang="nl-NL"/>
        </a:p>
      </dgm:t>
    </dgm:pt>
    <dgm:pt modelId="{E75C6B47-5FA5-4FAB-A8BD-FEFE7C1C0C1E}" type="pres">
      <dgm:prSet presAssocID="{B8D16F66-D239-4BAC-9F09-88006678C49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654638F-1C67-4CA8-8AE6-F82BA11C05D5}" type="pres">
      <dgm:prSet presAssocID="{B9A829CE-6A32-4087-9675-5F5C87CC875D}" presName="centerShape" presStyleLbl="node0" presStyleIdx="0" presStyleCnt="1"/>
      <dgm:spPr/>
    </dgm:pt>
    <dgm:pt modelId="{F119EE44-F096-4F44-9920-C3A401FAD84E}" type="pres">
      <dgm:prSet presAssocID="{BB9CBEEB-329D-4205-AE01-A63420E6D106}" presName="Name9" presStyleLbl="parChTrans1D2" presStyleIdx="0" presStyleCnt="4"/>
      <dgm:spPr/>
    </dgm:pt>
    <dgm:pt modelId="{DFA6876B-3345-4C0B-88AE-B66065D7B830}" type="pres">
      <dgm:prSet presAssocID="{BB9CBEEB-329D-4205-AE01-A63420E6D106}" presName="connTx" presStyleLbl="parChTrans1D2" presStyleIdx="0" presStyleCnt="4"/>
      <dgm:spPr/>
    </dgm:pt>
    <dgm:pt modelId="{71FE254C-B24C-4963-8A6B-8526C7DEA845}" type="pres">
      <dgm:prSet presAssocID="{DD7957A5-B397-4D07-AA14-05D71E78D7EF}" presName="node" presStyleLbl="node1" presStyleIdx="0" presStyleCnt="4">
        <dgm:presLayoutVars>
          <dgm:bulletEnabled val="1"/>
        </dgm:presLayoutVars>
      </dgm:prSet>
      <dgm:spPr/>
    </dgm:pt>
    <dgm:pt modelId="{EB030DF5-CC83-4E7E-9D94-1F30F9DEE0DA}" type="pres">
      <dgm:prSet presAssocID="{81EBF574-72A2-4B82-A994-658592462797}" presName="Name9" presStyleLbl="parChTrans1D2" presStyleIdx="1" presStyleCnt="4"/>
      <dgm:spPr/>
    </dgm:pt>
    <dgm:pt modelId="{A59FA120-E9BE-431C-9484-394D39688F82}" type="pres">
      <dgm:prSet presAssocID="{81EBF574-72A2-4B82-A994-658592462797}" presName="connTx" presStyleLbl="parChTrans1D2" presStyleIdx="1" presStyleCnt="4"/>
      <dgm:spPr/>
    </dgm:pt>
    <dgm:pt modelId="{01A36195-D7B8-424E-BBCB-184E9BF59687}" type="pres">
      <dgm:prSet presAssocID="{FF9DD65B-6E73-4BE1-B97D-45760ECEAA5F}" presName="node" presStyleLbl="node1" presStyleIdx="1" presStyleCnt="4">
        <dgm:presLayoutVars>
          <dgm:bulletEnabled val="1"/>
        </dgm:presLayoutVars>
      </dgm:prSet>
      <dgm:spPr/>
    </dgm:pt>
    <dgm:pt modelId="{0470E39A-95DD-41C7-9ACA-CD0440CF6E2F}" type="pres">
      <dgm:prSet presAssocID="{6A845B6C-452A-433D-82C3-B5BBD1760FDF}" presName="Name9" presStyleLbl="parChTrans1D2" presStyleIdx="2" presStyleCnt="4"/>
      <dgm:spPr/>
    </dgm:pt>
    <dgm:pt modelId="{9AB7B032-B3FB-4D6A-838E-028EA7FA1122}" type="pres">
      <dgm:prSet presAssocID="{6A845B6C-452A-433D-82C3-B5BBD1760FDF}" presName="connTx" presStyleLbl="parChTrans1D2" presStyleIdx="2" presStyleCnt="4"/>
      <dgm:spPr/>
    </dgm:pt>
    <dgm:pt modelId="{04F87ABE-9833-4D24-BEDE-1B328087055A}" type="pres">
      <dgm:prSet presAssocID="{B115FD91-9F7D-4AD1-A64D-A2DFE489C626}" presName="node" presStyleLbl="node1" presStyleIdx="2" presStyleCnt="4">
        <dgm:presLayoutVars>
          <dgm:bulletEnabled val="1"/>
        </dgm:presLayoutVars>
      </dgm:prSet>
      <dgm:spPr/>
    </dgm:pt>
    <dgm:pt modelId="{97BB4E51-6C37-44B4-8F86-8167F4D9E3CA}" type="pres">
      <dgm:prSet presAssocID="{B6E6B501-97B1-40EE-9E21-57E8B4AA6C59}" presName="Name9" presStyleLbl="parChTrans1D2" presStyleIdx="3" presStyleCnt="4"/>
      <dgm:spPr/>
    </dgm:pt>
    <dgm:pt modelId="{C7700592-2971-4439-AAAF-E96FD00973BD}" type="pres">
      <dgm:prSet presAssocID="{B6E6B501-97B1-40EE-9E21-57E8B4AA6C59}" presName="connTx" presStyleLbl="parChTrans1D2" presStyleIdx="3" presStyleCnt="4"/>
      <dgm:spPr/>
    </dgm:pt>
    <dgm:pt modelId="{758333DD-5D14-43DB-813B-3B04F5E3C989}" type="pres">
      <dgm:prSet presAssocID="{8C5C37E2-D9F1-4264-9AF0-C58E8E7FE823}" presName="node" presStyleLbl="node1" presStyleIdx="3" presStyleCnt="4">
        <dgm:presLayoutVars>
          <dgm:bulletEnabled val="1"/>
        </dgm:presLayoutVars>
      </dgm:prSet>
      <dgm:spPr/>
    </dgm:pt>
  </dgm:ptLst>
  <dgm:cxnLst>
    <dgm:cxn modelId="{0CE56A13-0A12-4F6D-8C2A-A4F91C8C1A00}" srcId="{B8D16F66-D239-4BAC-9F09-88006678C494}" destId="{B9A829CE-6A32-4087-9675-5F5C87CC875D}" srcOrd="0" destOrd="0" parTransId="{4EEED5A5-57D9-4B8D-BF33-6D9F8052D23C}" sibTransId="{46705E2C-CADF-4736-BF50-EAC6B6082F5A}"/>
    <dgm:cxn modelId="{62045313-07C5-409F-9247-38AE67FFBAC7}" type="presOf" srcId="{B6E6B501-97B1-40EE-9E21-57E8B4AA6C59}" destId="{97BB4E51-6C37-44B4-8F86-8167F4D9E3CA}" srcOrd="0" destOrd="0" presId="urn:microsoft.com/office/officeart/2005/8/layout/radial1"/>
    <dgm:cxn modelId="{2EB5A11B-164B-4844-BDF3-BC094774A582}" srcId="{B9A829CE-6A32-4087-9675-5F5C87CC875D}" destId="{DD7957A5-B397-4D07-AA14-05D71E78D7EF}" srcOrd="0" destOrd="0" parTransId="{BB9CBEEB-329D-4205-AE01-A63420E6D106}" sibTransId="{30C4D35C-436C-4813-87CA-DE5774F20C01}"/>
    <dgm:cxn modelId="{344BB437-A747-4716-B8BC-16689746E92F}" type="presOf" srcId="{B6E6B501-97B1-40EE-9E21-57E8B4AA6C59}" destId="{C7700592-2971-4439-AAAF-E96FD00973BD}" srcOrd="1" destOrd="0" presId="urn:microsoft.com/office/officeart/2005/8/layout/radial1"/>
    <dgm:cxn modelId="{F02D3D5D-482D-42FF-AAB0-D49DEF5022E2}" type="presOf" srcId="{B8D16F66-D239-4BAC-9F09-88006678C494}" destId="{E75C6B47-5FA5-4FAB-A8BD-FEFE7C1C0C1E}" srcOrd="0" destOrd="0" presId="urn:microsoft.com/office/officeart/2005/8/layout/radial1"/>
    <dgm:cxn modelId="{3D7E1B63-C51F-4556-AF50-A1786A6817A0}" srcId="{B9A829CE-6A32-4087-9675-5F5C87CC875D}" destId="{FF9DD65B-6E73-4BE1-B97D-45760ECEAA5F}" srcOrd="1" destOrd="0" parTransId="{81EBF574-72A2-4B82-A994-658592462797}" sibTransId="{54A4EE46-99A7-4792-84F0-DBCADA2A70BA}"/>
    <dgm:cxn modelId="{6D439345-F80E-4637-ABBB-6B2BD25A449C}" type="presOf" srcId="{BB9CBEEB-329D-4205-AE01-A63420E6D106}" destId="{F119EE44-F096-4F44-9920-C3A401FAD84E}" srcOrd="0" destOrd="0" presId="urn:microsoft.com/office/officeart/2005/8/layout/radial1"/>
    <dgm:cxn modelId="{A8867A7C-C233-4A25-87E4-823E2115821D}" type="presOf" srcId="{6A845B6C-452A-433D-82C3-B5BBD1760FDF}" destId="{0470E39A-95DD-41C7-9ACA-CD0440CF6E2F}" srcOrd="0" destOrd="0" presId="urn:microsoft.com/office/officeart/2005/8/layout/radial1"/>
    <dgm:cxn modelId="{63132E9C-37CB-4005-9920-5F3AFCD5D7B6}" type="presOf" srcId="{8C5C37E2-D9F1-4264-9AF0-C58E8E7FE823}" destId="{758333DD-5D14-43DB-813B-3B04F5E3C989}" srcOrd="0" destOrd="0" presId="urn:microsoft.com/office/officeart/2005/8/layout/radial1"/>
    <dgm:cxn modelId="{D5342BA0-903D-4CFA-B6FE-F514D584C9C1}" type="presOf" srcId="{6A845B6C-452A-433D-82C3-B5BBD1760FDF}" destId="{9AB7B032-B3FB-4D6A-838E-028EA7FA1122}" srcOrd="1" destOrd="0" presId="urn:microsoft.com/office/officeart/2005/8/layout/radial1"/>
    <dgm:cxn modelId="{18B3A9A7-6BFF-42D9-9416-119B20FB2A88}" type="presOf" srcId="{B9A829CE-6A32-4087-9675-5F5C87CC875D}" destId="{E654638F-1C67-4CA8-8AE6-F82BA11C05D5}" srcOrd="0" destOrd="0" presId="urn:microsoft.com/office/officeart/2005/8/layout/radial1"/>
    <dgm:cxn modelId="{428CF5AD-D827-44D0-9BA5-4D83AAD639BC}" type="presOf" srcId="{81EBF574-72A2-4B82-A994-658592462797}" destId="{A59FA120-E9BE-431C-9484-394D39688F82}" srcOrd="1" destOrd="0" presId="urn:microsoft.com/office/officeart/2005/8/layout/radial1"/>
    <dgm:cxn modelId="{AD8259B9-7AE4-4D93-906B-2C041680F584}" type="presOf" srcId="{BB9CBEEB-329D-4205-AE01-A63420E6D106}" destId="{DFA6876B-3345-4C0B-88AE-B66065D7B830}" srcOrd="1" destOrd="0" presId="urn:microsoft.com/office/officeart/2005/8/layout/radial1"/>
    <dgm:cxn modelId="{380643BF-05D6-4074-A76D-544E6BC36A56}" type="presOf" srcId="{81EBF574-72A2-4B82-A994-658592462797}" destId="{EB030DF5-CC83-4E7E-9D94-1F30F9DEE0DA}" srcOrd="0" destOrd="0" presId="urn:microsoft.com/office/officeart/2005/8/layout/radial1"/>
    <dgm:cxn modelId="{241D9BC8-39AC-4C84-9DE1-06FFB944F12F}" type="presOf" srcId="{DD7957A5-B397-4D07-AA14-05D71E78D7EF}" destId="{71FE254C-B24C-4963-8A6B-8526C7DEA845}" srcOrd="0" destOrd="0" presId="urn:microsoft.com/office/officeart/2005/8/layout/radial1"/>
    <dgm:cxn modelId="{3339AFE7-3243-4625-BA0B-384C44527949}" srcId="{B9A829CE-6A32-4087-9675-5F5C87CC875D}" destId="{8C5C37E2-D9F1-4264-9AF0-C58E8E7FE823}" srcOrd="3" destOrd="0" parTransId="{B6E6B501-97B1-40EE-9E21-57E8B4AA6C59}" sibTransId="{87D383EF-43BC-47A8-9772-6B888661E170}"/>
    <dgm:cxn modelId="{771EA3EB-F735-47DE-82B5-279297EEF4B5}" type="presOf" srcId="{B115FD91-9F7D-4AD1-A64D-A2DFE489C626}" destId="{04F87ABE-9833-4D24-BEDE-1B328087055A}" srcOrd="0" destOrd="0" presId="urn:microsoft.com/office/officeart/2005/8/layout/radial1"/>
    <dgm:cxn modelId="{B4C96BED-869C-49EE-ACF5-E02CB8DAD3EF}" srcId="{B9A829CE-6A32-4087-9675-5F5C87CC875D}" destId="{B115FD91-9F7D-4AD1-A64D-A2DFE489C626}" srcOrd="2" destOrd="0" parTransId="{6A845B6C-452A-433D-82C3-B5BBD1760FDF}" sibTransId="{58C43704-80EE-4398-B0A6-9A28D9D98379}"/>
    <dgm:cxn modelId="{BC46D4F0-129A-4F71-9821-697362B5EF29}" type="presOf" srcId="{FF9DD65B-6E73-4BE1-B97D-45760ECEAA5F}" destId="{01A36195-D7B8-424E-BBCB-184E9BF59687}" srcOrd="0" destOrd="0" presId="urn:microsoft.com/office/officeart/2005/8/layout/radial1"/>
    <dgm:cxn modelId="{59830487-DFC7-4196-8A4E-21A860114340}" type="presParOf" srcId="{E75C6B47-5FA5-4FAB-A8BD-FEFE7C1C0C1E}" destId="{E654638F-1C67-4CA8-8AE6-F82BA11C05D5}" srcOrd="0" destOrd="0" presId="urn:microsoft.com/office/officeart/2005/8/layout/radial1"/>
    <dgm:cxn modelId="{E2D771F5-9563-4DAE-89EB-7595D20115CF}" type="presParOf" srcId="{E75C6B47-5FA5-4FAB-A8BD-FEFE7C1C0C1E}" destId="{F119EE44-F096-4F44-9920-C3A401FAD84E}" srcOrd="1" destOrd="0" presId="urn:microsoft.com/office/officeart/2005/8/layout/radial1"/>
    <dgm:cxn modelId="{7765C0A7-6164-48E6-AFE2-913117004570}" type="presParOf" srcId="{F119EE44-F096-4F44-9920-C3A401FAD84E}" destId="{DFA6876B-3345-4C0B-88AE-B66065D7B830}" srcOrd="0" destOrd="0" presId="urn:microsoft.com/office/officeart/2005/8/layout/radial1"/>
    <dgm:cxn modelId="{3F717417-3460-4B5D-8E44-7E81822F5963}" type="presParOf" srcId="{E75C6B47-5FA5-4FAB-A8BD-FEFE7C1C0C1E}" destId="{71FE254C-B24C-4963-8A6B-8526C7DEA845}" srcOrd="2" destOrd="0" presId="urn:microsoft.com/office/officeart/2005/8/layout/radial1"/>
    <dgm:cxn modelId="{B64E53AF-BDE0-4E16-AFED-24247BC8FA68}" type="presParOf" srcId="{E75C6B47-5FA5-4FAB-A8BD-FEFE7C1C0C1E}" destId="{EB030DF5-CC83-4E7E-9D94-1F30F9DEE0DA}" srcOrd="3" destOrd="0" presId="urn:microsoft.com/office/officeart/2005/8/layout/radial1"/>
    <dgm:cxn modelId="{194E1954-6931-43C7-A248-EAD0DA7E2EF5}" type="presParOf" srcId="{EB030DF5-CC83-4E7E-9D94-1F30F9DEE0DA}" destId="{A59FA120-E9BE-431C-9484-394D39688F82}" srcOrd="0" destOrd="0" presId="urn:microsoft.com/office/officeart/2005/8/layout/radial1"/>
    <dgm:cxn modelId="{009CC831-942C-4D46-93BD-B9D224056CF1}" type="presParOf" srcId="{E75C6B47-5FA5-4FAB-A8BD-FEFE7C1C0C1E}" destId="{01A36195-D7B8-424E-BBCB-184E9BF59687}" srcOrd="4" destOrd="0" presId="urn:microsoft.com/office/officeart/2005/8/layout/radial1"/>
    <dgm:cxn modelId="{BF60DC22-EF2F-4037-AB63-B7A98BF05D35}" type="presParOf" srcId="{E75C6B47-5FA5-4FAB-A8BD-FEFE7C1C0C1E}" destId="{0470E39A-95DD-41C7-9ACA-CD0440CF6E2F}" srcOrd="5" destOrd="0" presId="urn:microsoft.com/office/officeart/2005/8/layout/radial1"/>
    <dgm:cxn modelId="{A2175B64-7572-4D03-B875-E2CBD2326232}" type="presParOf" srcId="{0470E39A-95DD-41C7-9ACA-CD0440CF6E2F}" destId="{9AB7B032-B3FB-4D6A-838E-028EA7FA1122}" srcOrd="0" destOrd="0" presId="urn:microsoft.com/office/officeart/2005/8/layout/radial1"/>
    <dgm:cxn modelId="{7A9E2613-D76A-4752-86F5-F2E19A81C8E6}" type="presParOf" srcId="{E75C6B47-5FA5-4FAB-A8BD-FEFE7C1C0C1E}" destId="{04F87ABE-9833-4D24-BEDE-1B328087055A}" srcOrd="6" destOrd="0" presId="urn:microsoft.com/office/officeart/2005/8/layout/radial1"/>
    <dgm:cxn modelId="{7082AB7F-923E-4309-8A55-B4E3E4F63EC0}" type="presParOf" srcId="{E75C6B47-5FA5-4FAB-A8BD-FEFE7C1C0C1E}" destId="{97BB4E51-6C37-44B4-8F86-8167F4D9E3CA}" srcOrd="7" destOrd="0" presId="urn:microsoft.com/office/officeart/2005/8/layout/radial1"/>
    <dgm:cxn modelId="{5330FD37-0C04-4889-91EB-D37BE2F69CF1}" type="presParOf" srcId="{97BB4E51-6C37-44B4-8F86-8167F4D9E3CA}" destId="{C7700592-2971-4439-AAAF-E96FD00973BD}" srcOrd="0" destOrd="0" presId="urn:microsoft.com/office/officeart/2005/8/layout/radial1"/>
    <dgm:cxn modelId="{B021F780-92E0-4F21-8457-18E0D2475F9D}" type="presParOf" srcId="{E75C6B47-5FA5-4FAB-A8BD-FEFE7C1C0C1E}" destId="{758333DD-5D14-43DB-813B-3B04F5E3C989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4638F-1C67-4CA8-8AE6-F82BA11C05D5}">
      <dsp:nvSpPr>
        <dsp:cNvPr id="0" name=""/>
        <dsp:cNvSpPr/>
      </dsp:nvSpPr>
      <dsp:spPr>
        <a:xfrm>
          <a:off x="1752021" y="1169856"/>
          <a:ext cx="888445" cy="888445"/>
        </a:xfrm>
        <a:prstGeom prst="ellipse">
          <a:avLst/>
        </a:prstGeom>
        <a:solidFill>
          <a:schemeClr val="accent6">
            <a:lumMod val="75000"/>
          </a:schemeClr>
        </a:solidFill>
        <a:ln w="19050" cap="rnd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solidFill>
                <a:schemeClr val="bg1"/>
              </a:solidFill>
            </a:rPr>
            <a:t>Cultuur</a:t>
          </a:r>
        </a:p>
      </dsp:txBody>
      <dsp:txXfrm>
        <a:off x="1882131" y="1299966"/>
        <a:ext cx="628225" cy="628225"/>
      </dsp:txXfrm>
    </dsp:sp>
    <dsp:sp modelId="{F119EE44-F096-4F44-9920-C3A401FAD84E}">
      <dsp:nvSpPr>
        <dsp:cNvPr id="0" name=""/>
        <dsp:cNvSpPr/>
      </dsp:nvSpPr>
      <dsp:spPr>
        <a:xfrm rot="16200000">
          <a:off x="2062074" y="1017483"/>
          <a:ext cx="268338" cy="36407"/>
        </a:xfrm>
        <a:custGeom>
          <a:avLst/>
          <a:gdLst/>
          <a:ahLst/>
          <a:cxnLst/>
          <a:rect l="0" t="0" r="0" b="0"/>
          <a:pathLst>
            <a:path>
              <a:moveTo>
                <a:pt x="0" y="18203"/>
              </a:moveTo>
              <a:lnTo>
                <a:pt x="268338" y="1820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2189535" y="1028978"/>
        <a:ext cx="13416" cy="13416"/>
      </dsp:txXfrm>
    </dsp:sp>
    <dsp:sp modelId="{71FE254C-B24C-4963-8A6B-8526C7DEA845}">
      <dsp:nvSpPr>
        <dsp:cNvPr id="0" name=""/>
        <dsp:cNvSpPr/>
      </dsp:nvSpPr>
      <dsp:spPr>
        <a:xfrm>
          <a:off x="1752021" y="13072"/>
          <a:ext cx="888445" cy="888445"/>
        </a:xfrm>
        <a:prstGeom prst="ellipse">
          <a:avLst/>
        </a:prstGeom>
        <a:solidFill>
          <a:schemeClr val="bg1"/>
        </a:solidFill>
        <a:ln w="19050" cap="rnd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>
              <a:solidFill>
                <a:schemeClr val="tx1"/>
              </a:solidFill>
            </a:rPr>
            <a:t>Taal</a:t>
          </a:r>
        </a:p>
      </dsp:txBody>
      <dsp:txXfrm>
        <a:off x="1882131" y="143182"/>
        <a:ext cx="628225" cy="628225"/>
      </dsp:txXfrm>
    </dsp:sp>
    <dsp:sp modelId="{EB030DF5-CC83-4E7E-9D94-1F30F9DEE0DA}">
      <dsp:nvSpPr>
        <dsp:cNvPr id="0" name=""/>
        <dsp:cNvSpPr/>
      </dsp:nvSpPr>
      <dsp:spPr>
        <a:xfrm>
          <a:off x="2640466" y="1595875"/>
          <a:ext cx="268338" cy="36407"/>
        </a:xfrm>
        <a:custGeom>
          <a:avLst/>
          <a:gdLst/>
          <a:ahLst/>
          <a:cxnLst/>
          <a:rect l="0" t="0" r="0" b="0"/>
          <a:pathLst>
            <a:path>
              <a:moveTo>
                <a:pt x="0" y="18203"/>
              </a:moveTo>
              <a:lnTo>
                <a:pt x="268338" y="1820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2767927" y="1607371"/>
        <a:ext cx="13416" cy="13416"/>
      </dsp:txXfrm>
    </dsp:sp>
    <dsp:sp modelId="{01A36195-D7B8-424E-BBCB-184E9BF59687}">
      <dsp:nvSpPr>
        <dsp:cNvPr id="0" name=""/>
        <dsp:cNvSpPr/>
      </dsp:nvSpPr>
      <dsp:spPr>
        <a:xfrm>
          <a:off x="2908805" y="1169856"/>
          <a:ext cx="888445" cy="888445"/>
        </a:xfrm>
        <a:prstGeom prst="ellipse">
          <a:avLst/>
        </a:prstGeom>
        <a:solidFill>
          <a:schemeClr val="bg1"/>
        </a:solidFill>
        <a:ln w="19050" cap="rnd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>
              <a:solidFill>
                <a:schemeClr val="tx1"/>
              </a:solidFill>
            </a:rPr>
            <a:t>kennis</a:t>
          </a:r>
        </a:p>
      </dsp:txBody>
      <dsp:txXfrm>
        <a:off x="3038915" y="1299966"/>
        <a:ext cx="628225" cy="628225"/>
      </dsp:txXfrm>
    </dsp:sp>
    <dsp:sp modelId="{0470E39A-95DD-41C7-9ACA-CD0440CF6E2F}">
      <dsp:nvSpPr>
        <dsp:cNvPr id="0" name=""/>
        <dsp:cNvSpPr/>
      </dsp:nvSpPr>
      <dsp:spPr>
        <a:xfrm rot="5400000">
          <a:off x="2062074" y="2174267"/>
          <a:ext cx="268338" cy="36407"/>
        </a:xfrm>
        <a:custGeom>
          <a:avLst/>
          <a:gdLst/>
          <a:ahLst/>
          <a:cxnLst/>
          <a:rect l="0" t="0" r="0" b="0"/>
          <a:pathLst>
            <a:path>
              <a:moveTo>
                <a:pt x="0" y="18203"/>
              </a:moveTo>
              <a:lnTo>
                <a:pt x="268338" y="1820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2189535" y="2185763"/>
        <a:ext cx="13416" cy="13416"/>
      </dsp:txXfrm>
    </dsp:sp>
    <dsp:sp modelId="{04F87ABE-9833-4D24-BEDE-1B328087055A}">
      <dsp:nvSpPr>
        <dsp:cNvPr id="0" name=""/>
        <dsp:cNvSpPr/>
      </dsp:nvSpPr>
      <dsp:spPr>
        <a:xfrm>
          <a:off x="1752021" y="2326641"/>
          <a:ext cx="888445" cy="888445"/>
        </a:xfrm>
        <a:prstGeom prst="ellipse">
          <a:avLst/>
        </a:prstGeom>
        <a:solidFill>
          <a:schemeClr val="bg1"/>
        </a:solidFill>
        <a:ln w="19050" cap="rnd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>
              <a:solidFill>
                <a:schemeClr val="tx1"/>
              </a:solidFill>
            </a:rPr>
            <a:t>Normen en waarden</a:t>
          </a:r>
        </a:p>
      </dsp:txBody>
      <dsp:txXfrm>
        <a:off x="1882131" y="2456751"/>
        <a:ext cx="628225" cy="628225"/>
      </dsp:txXfrm>
    </dsp:sp>
    <dsp:sp modelId="{97BB4E51-6C37-44B4-8F86-8167F4D9E3CA}">
      <dsp:nvSpPr>
        <dsp:cNvPr id="0" name=""/>
        <dsp:cNvSpPr/>
      </dsp:nvSpPr>
      <dsp:spPr>
        <a:xfrm rot="10800000">
          <a:off x="1483682" y="1595875"/>
          <a:ext cx="268338" cy="36407"/>
        </a:xfrm>
        <a:custGeom>
          <a:avLst/>
          <a:gdLst/>
          <a:ahLst/>
          <a:cxnLst/>
          <a:rect l="0" t="0" r="0" b="0"/>
          <a:pathLst>
            <a:path>
              <a:moveTo>
                <a:pt x="0" y="18203"/>
              </a:moveTo>
              <a:lnTo>
                <a:pt x="268338" y="1820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 rot="10800000">
        <a:off x="1611143" y="1607371"/>
        <a:ext cx="13416" cy="13416"/>
      </dsp:txXfrm>
    </dsp:sp>
    <dsp:sp modelId="{758333DD-5D14-43DB-813B-3B04F5E3C989}">
      <dsp:nvSpPr>
        <dsp:cNvPr id="0" name=""/>
        <dsp:cNvSpPr/>
      </dsp:nvSpPr>
      <dsp:spPr>
        <a:xfrm>
          <a:off x="595236" y="1169856"/>
          <a:ext cx="888445" cy="888445"/>
        </a:xfrm>
        <a:prstGeom prst="ellipse">
          <a:avLst/>
        </a:prstGeom>
        <a:solidFill>
          <a:schemeClr val="bg1"/>
        </a:solidFill>
        <a:ln w="19050" cap="rnd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>
              <a:solidFill>
                <a:schemeClr val="tx1"/>
              </a:solidFill>
            </a:rPr>
            <a:t>Symbolen, rituelen en helden</a:t>
          </a:r>
        </a:p>
      </dsp:txBody>
      <dsp:txXfrm>
        <a:off x="725346" y="1299966"/>
        <a:ext cx="628225" cy="6282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3B8E-3643-4A3D-9D45-E996C92E8809}" type="datetimeFigureOut">
              <a:rPr lang="nl-NL" smtClean="0"/>
              <a:t>20-8-2023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516F-7A11-4C03-83C7-A889DBD83B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2886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3B8E-3643-4A3D-9D45-E996C92E8809}" type="datetimeFigureOut">
              <a:rPr lang="nl-NL" smtClean="0"/>
              <a:t>20-8-2023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516F-7A11-4C03-83C7-A889DBD83B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769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3B8E-3643-4A3D-9D45-E996C92E8809}" type="datetimeFigureOut">
              <a:rPr lang="nl-NL" smtClean="0"/>
              <a:t>20-8-2023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516F-7A11-4C03-83C7-A889DBD83BAE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8329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3B8E-3643-4A3D-9D45-E996C92E8809}" type="datetimeFigureOut">
              <a:rPr lang="nl-NL" smtClean="0"/>
              <a:t>20-8-2023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516F-7A11-4C03-83C7-A889DBD83B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8778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3B8E-3643-4A3D-9D45-E996C92E8809}" type="datetimeFigureOut">
              <a:rPr lang="nl-NL" smtClean="0"/>
              <a:t>20-8-2023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516F-7A11-4C03-83C7-A889DBD83BAE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7956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3B8E-3643-4A3D-9D45-E996C92E8809}" type="datetimeFigureOut">
              <a:rPr lang="nl-NL" smtClean="0"/>
              <a:t>20-8-2023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516F-7A11-4C03-83C7-A889DBD83B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882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3B8E-3643-4A3D-9D45-E996C92E8809}" type="datetimeFigureOut">
              <a:rPr lang="nl-NL" smtClean="0"/>
              <a:t>20-8-2023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516F-7A11-4C03-83C7-A889DBD83B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8783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3B8E-3643-4A3D-9D45-E996C92E8809}" type="datetimeFigureOut">
              <a:rPr lang="nl-NL" smtClean="0"/>
              <a:t>20-8-2023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516F-7A11-4C03-83C7-A889DBD83B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9429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3B8E-3643-4A3D-9D45-E996C92E8809}" type="datetimeFigureOut">
              <a:rPr lang="nl-NL" smtClean="0"/>
              <a:t>20-8-2023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516F-7A11-4C03-83C7-A889DBD83B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367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3B8E-3643-4A3D-9D45-E996C92E8809}" type="datetimeFigureOut">
              <a:rPr lang="nl-NL" smtClean="0"/>
              <a:t>20-8-2023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516F-7A11-4C03-83C7-A889DBD83B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211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3B8E-3643-4A3D-9D45-E996C92E8809}" type="datetimeFigureOut">
              <a:rPr lang="nl-NL" smtClean="0"/>
              <a:t>20-8-2023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516F-7A11-4C03-83C7-A889DBD83B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4237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3B8E-3643-4A3D-9D45-E996C92E8809}" type="datetimeFigureOut">
              <a:rPr lang="nl-NL" smtClean="0"/>
              <a:t>20-8-2023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516F-7A11-4C03-83C7-A889DBD83B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4359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3B8E-3643-4A3D-9D45-E996C92E8809}" type="datetimeFigureOut">
              <a:rPr lang="nl-NL" smtClean="0"/>
              <a:t>20-8-2023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516F-7A11-4C03-83C7-A889DBD83B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1078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3B8E-3643-4A3D-9D45-E996C92E8809}" type="datetimeFigureOut">
              <a:rPr lang="nl-NL" smtClean="0"/>
              <a:t>20-8-2023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516F-7A11-4C03-83C7-A889DBD83B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6830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3B8E-3643-4A3D-9D45-E996C92E8809}" type="datetimeFigureOut">
              <a:rPr lang="nl-NL" smtClean="0"/>
              <a:t>20-8-2023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516F-7A11-4C03-83C7-A889DBD83B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8389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3B8E-3643-4A3D-9D45-E996C92E8809}" type="datetimeFigureOut">
              <a:rPr lang="nl-NL" smtClean="0"/>
              <a:t>20-8-2023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516F-7A11-4C03-83C7-A889DBD83B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7741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B3B8E-3643-4A3D-9D45-E996C92E8809}" type="datetimeFigureOut">
              <a:rPr lang="nl-NL" smtClean="0"/>
              <a:t>20-8-2023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F5B516F-7A11-4C03-83C7-A889DBD83B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7924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diagramLayout" Target="../diagrams/layout1.xml"/><Relationship Id="rId7" Type="http://schemas.openxmlformats.org/officeDocument/2006/relationships/image" Target="../media/image5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37399" y="175140"/>
            <a:ext cx="7766936" cy="1646302"/>
          </a:xfrm>
        </p:spPr>
        <p:txBody>
          <a:bodyPr/>
          <a:lstStyle/>
          <a:p>
            <a:r>
              <a:rPr lang="en-US" sz="5000" b="1" dirty="0" err="1">
                <a:solidFill>
                  <a:schemeClr val="accent2"/>
                </a:solidFill>
              </a:rPr>
              <a:t>Communicatie</a:t>
            </a:r>
            <a:endParaRPr lang="en-US" sz="5000" b="1" dirty="0">
              <a:solidFill>
                <a:schemeClr val="accent2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37399" y="1892460"/>
            <a:ext cx="7766936" cy="1096899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chemeClr val="accent1"/>
                </a:solidFill>
              </a:rPr>
              <a:t>Interculturele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communicatie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FF8DD32-F539-B2D9-8546-13F0EDBA8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10" y="2263296"/>
            <a:ext cx="8474065" cy="459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60307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B0FABC-6CB4-8592-130C-C5E076731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nl-NL" sz="1800" dirty="0"/>
              <a:t>In wiki staat een cultuur-tabel.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nl-NL" dirty="0"/>
              <a:t>Kruis in de tabel aan of de stelling bij de Nederlandse of bij andere culturen hoort.</a:t>
            </a:r>
            <a:endParaRPr lang="nl-NL" sz="1800" dirty="0"/>
          </a:p>
          <a:p>
            <a:endParaRPr lang="nl-NL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7EC8D5C-E7A8-8516-B377-383A7DD1F304}"/>
              </a:ext>
            </a:extLst>
          </p:cNvPr>
          <p:cNvSpPr txBox="1">
            <a:spLocks/>
          </p:cNvSpPr>
          <p:nvPr/>
        </p:nvSpPr>
        <p:spPr>
          <a:xfrm>
            <a:off x="677334" y="78878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800"/>
              </a:spcBef>
              <a:spcAft>
                <a:spcPts val="1200"/>
              </a:spcAft>
            </a:pPr>
            <a:r>
              <a:rPr lang="nl-NL" sz="3800" b="1" dirty="0">
                <a:solidFill>
                  <a:schemeClr val="accent2"/>
                </a:solidFill>
              </a:rPr>
              <a:t>Interculturele communicatie</a:t>
            </a: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nl-NL" sz="3000" b="1" dirty="0"/>
              <a:t>Opdracht 2: Welke cultuur?</a:t>
            </a:r>
            <a:endParaRPr lang="nl-N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C0913C5-BD11-5C5B-F73F-D2D68C141A4F}"/>
              </a:ext>
            </a:extLst>
          </p:cNvPr>
          <p:cNvSpPr txBox="1"/>
          <p:nvPr/>
        </p:nvSpPr>
        <p:spPr>
          <a:xfrm>
            <a:off x="9531659" y="633198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1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2050" name="Picture 2" descr="Vector Platte Stijl Set Van Nederlandse Nationale Culturele Symbolen.  Pictogram Voor Web. Geïsoleerd Op Witte Achtergrond. Royalty Vrije SVG,  Cliparts, Vectoren, En Stock Illustratie. Image 76196510.">
            <a:extLst>
              <a:ext uri="{FF2B5EF4-FFF2-40B4-BE49-F238E27FC236}">
                <a16:creationId xmlns:a16="http://schemas.microsoft.com/office/drawing/2014/main" id="{8B50647E-241E-278C-F86D-ED63C4CBF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290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480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E752D2-F477-F305-0864-C6743667B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CE716C5-75DC-F57B-E419-20939EA46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911" y="2160589"/>
            <a:ext cx="4905513" cy="4376737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C92CBBC2-11B3-59BB-1EBA-23A5FEA31A6A}"/>
              </a:ext>
            </a:extLst>
          </p:cNvPr>
          <p:cNvSpPr txBox="1">
            <a:spLocks/>
          </p:cNvSpPr>
          <p:nvPr/>
        </p:nvSpPr>
        <p:spPr>
          <a:xfrm>
            <a:off x="677334" y="78878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800"/>
              </a:spcBef>
              <a:spcAft>
                <a:spcPts val="1200"/>
              </a:spcAft>
            </a:pPr>
            <a:r>
              <a:rPr lang="nl-NL" sz="3800" b="1" dirty="0">
                <a:solidFill>
                  <a:schemeClr val="accent2"/>
                </a:solidFill>
              </a:rPr>
              <a:t>Interculturele communicatie</a:t>
            </a: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nl-NL" sz="3000" b="1" dirty="0"/>
              <a:t>Communicatieproces</a:t>
            </a:r>
            <a:endParaRPr lang="nl-N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814EA4D9-2234-E28A-3318-43DB36CFA721}"/>
              </a:ext>
            </a:extLst>
          </p:cNvPr>
          <p:cNvSpPr txBox="1">
            <a:spLocks/>
          </p:cNvSpPr>
          <p:nvPr/>
        </p:nvSpPr>
        <p:spPr bwMode="auto">
          <a:xfrm>
            <a:off x="1204857" y="2373711"/>
            <a:ext cx="7704856" cy="71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nl-NL" sz="1600" b="1" dirty="0"/>
              <a:t>Interculturele communicatie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nl-NL" sz="1600" i="1" dirty="0"/>
              <a:t>“Communicatie tussen mensen met verschillende culturele achtergronden” </a:t>
            </a:r>
          </a:p>
          <a:p>
            <a:pPr marL="0" indent="0" algn="ctr">
              <a:buNone/>
            </a:pPr>
            <a:endParaRPr lang="en-US" sz="1000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9" name="Bliksemflits 8">
            <a:extLst>
              <a:ext uri="{FF2B5EF4-FFF2-40B4-BE49-F238E27FC236}">
                <a16:creationId xmlns:a16="http://schemas.microsoft.com/office/drawing/2014/main" id="{C089966B-881F-0D69-C19C-37A28B3BDFB3}"/>
              </a:ext>
            </a:extLst>
          </p:cNvPr>
          <p:cNvSpPr/>
          <p:nvPr/>
        </p:nvSpPr>
        <p:spPr>
          <a:xfrm rot="952504">
            <a:off x="4097972" y="3580760"/>
            <a:ext cx="1374074" cy="1896845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>
                <a:solidFill>
                  <a:schemeClr val="tx1"/>
                </a:solidFill>
              </a:rPr>
              <a:t>Ruis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2816B49A-3486-00FB-DEDB-0967F15033A8}"/>
              </a:ext>
            </a:extLst>
          </p:cNvPr>
          <p:cNvSpPr txBox="1"/>
          <p:nvPr/>
        </p:nvSpPr>
        <p:spPr>
          <a:xfrm>
            <a:off x="9531659" y="633198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1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4489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B0FABC-6CB4-8592-130C-C5E076731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nl-NL" sz="1800" dirty="0"/>
              <a:t>Drie Stappen Model voor een effectieve interculturele communicatie:</a:t>
            </a:r>
          </a:p>
          <a:p>
            <a:pPr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nl-NL" sz="1800" dirty="0"/>
              <a:t>Het leren kennen van de eigen cultuurgebonden waarden en normen. </a:t>
            </a:r>
          </a:p>
          <a:p>
            <a:pPr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nl-NL" sz="1800" dirty="0"/>
              <a:t>Het leren kennen van de cultuurgebonden normen en waarden van de ander. </a:t>
            </a:r>
          </a:p>
          <a:p>
            <a:pPr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nl-NL" sz="1800" dirty="0"/>
              <a:t>Het leren omgaan met de verschillen </a:t>
            </a:r>
            <a:r>
              <a:rPr lang="nl-NL" sz="1050" dirty="0"/>
              <a:t>(Pinto,2018)</a:t>
            </a:r>
            <a:r>
              <a:rPr lang="nl-NL" sz="1800" dirty="0"/>
              <a:t>. </a:t>
            </a:r>
          </a:p>
          <a:p>
            <a:endParaRPr lang="nl-NL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7EC8D5C-E7A8-8516-B377-383A7DD1F304}"/>
              </a:ext>
            </a:extLst>
          </p:cNvPr>
          <p:cNvSpPr txBox="1">
            <a:spLocks/>
          </p:cNvSpPr>
          <p:nvPr/>
        </p:nvSpPr>
        <p:spPr>
          <a:xfrm>
            <a:off x="677334" y="78878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800"/>
              </a:spcBef>
              <a:spcAft>
                <a:spcPts val="1200"/>
              </a:spcAft>
            </a:pPr>
            <a:r>
              <a:rPr lang="nl-NL" sz="3800" b="1" dirty="0">
                <a:solidFill>
                  <a:schemeClr val="accent2"/>
                </a:solidFill>
              </a:rPr>
              <a:t>Interculturele communicatie</a:t>
            </a: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nl-NL" sz="3000" b="1" dirty="0"/>
              <a:t>Effectief communiceren</a:t>
            </a:r>
            <a:endParaRPr lang="nl-N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170" name="Picture 2" descr="Omgaan met cultuurverschillen | Dendermonde - UiTinVlaanderen">
            <a:extLst>
              <a:ext uri="{FF2B5EF4-FFF2-40B4-BE49-F238E27FC236}">
                <a16:creationId xmlns:a16="http://schemas.microsoft.com/office/drawing/2014/main" id="{063C4AA2-27DA-0007-5F36-0557C5D61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054" y="3829050"/>
            <a:ext cx="5010624" cy="281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BC0913C5-BD11-5C5B-F73F-D2D68C141A4F}"/>
              </a:ext>
            </a:extLst>
          </p:cNvPr>
          <p:cNvSpPr txBox="1"/>
          <p:nvPr/>
        </p:nvSpPr>
        <p:spPr>
          <a:xfrm>
            <a:off x="9531659" y="633198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1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05318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10B599-0AC9-5371-10A6-7AA16409C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nl-NL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Lees in wiki de aandachtspunten voor communicatie met mensen uit een andere cultuur.</a:t>
            </a:r>
          </a:p>
          <a:p>
            <a:pPr algn="l"/>
            <a:endParaRPr lang="nl-NL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nl-NL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Vraag 1) </a:t>
            </a:r>
            <a:r>
              <a:rPr lang="nl-NL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Met welke drie aandachtspunten heb jij, denk je, de minste moeite om deze in de praktijk te brengen? Licht je antwoord toe.</a:t>
            </a:r>
          </a:p>
          <a:p>
            <a:pPr algn="l"/>
            <a:r>
              <a:rPr lang="nl-NL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Vraag 2)</a:t>
            </a:r>
            <a:r>
              <a:rPr lang="nl-NL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Noem ook drie aandachtspunten waarmee jij, denk je, de meeste moeite hebt om ze in de praktijk te brengen. Licht ook nu je antwoord toe.</a:t>
            </a:r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CC17733-856E-AF0C-CD41-D794227ADF11}"/>
              </a:ext>
            </a:extLst>
          </p:cNvPr>
          <p:cNvSpPr txBox="1"/>
          <p:nvPr/>
        </p:nvSpPr>
        <p:spPr>
          <a:xfrm>
            <a:off x="9531659" y="633198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1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EA992C28-65BE-39EF-C9EE-67C1B9F94560}"/>
              </a:ext>
            </a:extLst>
          </p:cNvPr>
          <p:cNvSpPr txBox="1">
            <a:spLocks/>
          </p:cNvSpPr>
          <p:nvPr/>
        </p:nvSpPr>
        <p:spPr>
          <a:xfrm>
            <a:off x="677334" y="78878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800"/>
              </a:spcBef>
              <a:spcAft>
                <a:spcPts val="1200"/>
              </a:spcAft>
            </a:pPr>
            <a:r>
              <a:rPr lang="nl-NL" sz="3800" b="1" dirty="0">
                <a:solidFill>
                  <a:schemeClr val="accent2"/>
                </a:solidFill>
              </a:rPr>
              <a:t>Interculturele communicatie</a:t>
            </a: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nl-NL" sz="3000" b="1" dirty="0"/>
              <a:t>Opdracht 2: Aandachtpunten intercultureel communiceren</a:t>
            </a:r>
            <a:endParaRPr lang="nl-N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Wat zijn Cross culturele patronen van Richard Gesteland? - Toolshero">
            <a:extLst>
              <a:ext uri="{FF2B5EF4-FFF2-40B4-BE49-F238E27FC236}">
                <a16:creationId xmlns:a16="http://schemas.microsoft.com/office/drawing/2014/main" id="{7951F0F2-3995-2CCE-0D91-F55FAA0A8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739" y="4782844"/>
            <a:ext cx="4150311" cy="207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822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3F8FCF7-D61F-49C2-D3D4-40C826454B50}"/>
              </a:ext>
            </a:extLst>
          </p:cNvPr>
          <p:cNvSpPr txBox="1">
            <a:spLocks/>
          </p:cNvSpPr>
          <p:nvPr/>
        </p:nvSpPr>
        <p:spPr>
          <a:xfrm>
            <a:off x="677334" y="78878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800"/>
              </a:spcBef>
              <a:spcAft>
                <a:spcPts val="1200"/>
              </a:spcAft>
            </a:pPr>
            <a:r>
              <a:rPr lang="nl-NL" sz="3800" b="1" dirty="0">
                <a:solidFill>
                  <a:schemeClr val="accent2"/>
                </a:solidFill>
              </a:rPr>
              <a:t>Korte pauze</a:t>
            </a: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nl-NL" sz="3000" b="1" dirty="0"/>
              <a:t>5 min.</a:t>
            </a:r>
            <a:endParaRPr lang="nl-N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10354D6-7F63-5FBA-0A87-D85995C43552}"/>
              </a:ext>
            </a:extLst>
          </p:cNvPr>
          <p:cNvSpPr txBox="1"/>
          <p:nvPr/>
        </p:nvSpPr>
        <p:spPr>
          <a:xfrm>
            <a:off x="9531659" y="633198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1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1028" name="Picture 4" descr="Tijd Voor Een Breuk Lint Tijd Voor Een Pauze Ronde Groene Teken Tijd Voor  Een Pauze Stockvectorkunst en meer beelden van Badge - iStock">
            <a:extLst>
              <a:ext uri="{FF2B5EF4-FFF2-40B4-BE49-F238E27FC236}">
                <a16:creationId xmlns:a16="http://schemas.microsoft.com/office/drawing/2014/main" id="{630FB5C9-0D8F-CBF5-4686-9E7D4A75D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913" y="2062457"/>
            <a:ext cx="6375510" cy="450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6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90C58C-BBDF-E6A8-440C-6EB9EE654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i="0" dirty="0">
                <a:solidFill>
                  <a:srgbClr val="000000"/>
                </a:solidFill>
                <a:effectLst/>
                <a:latin typeface="+mj-lt"/>
              </a:rPr>
              <a:t>Diversiteit </a:t>
            </a:r>
            <a:r>
              <a:rPr lang="nl-NL" b="0" i="0" dirty="0">
                <a:solidFill>
                  <a:srgbClr val="000000"/>
                </a:solidFill>
                <a:effectLst/>
                <a:latin typeface="+mj-lt"/>
              </a:rPr>
              <a:t>gaat over de soorten verschillen die we met elkaar kunnen ervaren. </a:t>
            </a:r>
          </a:p>
          <a:p>
            <a:r>
              <a:rPr lang="nl-NL" dirty="0">
                <a:solidFill>
                  <a:srgbClr val="000000"/>
                </a:solidFill>
                <a:latin typeface="+mj-lt"/>
              </a:rPr>
              <a:t>Er zijn zichtbare en onzichtbare verschillen.</a:t>
            </a:r>
            <a:r>
              <a:rPr lang="nl-NL" b="0" i="0" dirty="0">
                <a:solidFill>
                  <a:srgbClr val="000000"/>
                </a:solidFill>
                <a:effectLst/>
                <a:latin typeface="+mj-lt"/>
              </a:rPr>
              <a:t> </a:t>
            </a:r>
            <a:endParaRPr lang="nl-NL" dirty="0">
              <a:latin typeface="+mj-lt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054101CD-8F4F-0616-3B2D-62693F0023C5}"/>
              </a:ext>
            </a:extLst>
          </p:cNvPr>
          <p:cNvSpPr txBox="1">
            <a:spLocks/>
          </p:cNvSpPr>
          <p:nvPr/>
        </p:nvSpPr>
        <p:spPr>
          <a:xfrm>
            <a:off x="677334" y="78878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800"/>
              </a:spcBef>
              <a:spcAft>
                <a:spcPts val="1200"/>
              </a:spcAft>
            </a:pPr>
            <a:r>
              <a:rPr lang="nl-NL" sz="3800" b="1" dirty="0">
                <a:solidFill>
                  <a:schemeClr val="accent2"/>
                </a:solidFill>
              </a:rPr>
              <a:t>Interculturele communicatie</a:t>
            </a: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nl-NL" sz="3000" b="1" dirty="0"/>
              <a:t>Diversiteit</a:t>
            </a:r>
            <a:endParaRPr lang="nl-N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Diversiteit en inclusie - Soroptimist Unie">
            <a:extLst>
              <a:ext uri="{FF2B5EF4-FFF2-40B4-BE49-F238E27FC236}">
                <a16:creationId xmlns:a16="http://schemas.microsoft.com/office/drawing/2014/main" id="{8EEAECDA-2100-DEB4-8818-37FA479A5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3876675"/>
            <a:ext cx="8067675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FF2A786-322C-FE68-0303-1FEA942A3CD6}"/>
              </a:ext>
            </a:extLst>
          </p:cNvPr>
          <p:cNvSpPr txBox="1"/>
          <p:nvPr/>
        </p:nvSpPr>
        <p:spPr>
          <a:xfrm>
            <a:off x="9531659" y="633198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1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8810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EAAADD-0DD8-99AF-FFA3-FA00C630B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154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0" i="0" dirty="0">
                <a:solidFill>
                  <a:srgbClr val="000000"/>
                </a:solidFill>
                <a:effectLst/>
                <a:latin typeface="+mj-lt"/>
              </a:rPr>
              <a:t>Mensen verschillen bijvoorbeeld in:</a:t>
            </a:r>
          </a:p>
          <a:p>
            <a:r>
              <a:rPr lang="nl-NL" dirty="0">
                <a:solidFill>
                  <a:srgbClr val="000000"/>
                </a:solidFill>
                <a:latin typeface="+mj-lt"/>
              </a:rPr>
              <a:t>Gender</a:t>
            </a:r>
          </a:p>
          <a:p>
            <a:r>
              <a:rPr lang="nl-NL" dirty="0">
                <a:solidFill>
                  <a:srgbClr val="000000"/>
                </a:solidFill>
                <a:latin typeface="+mj-lt"/>
              </a:rPr>
              <a:t>Religie</a:t>
            </a:r>
          </a:p>
          <a:p>
            <a:r>
              <a:rPr lang="nl-NL" dirty="0">
                <a:solidFill>
                  <a:srgbClr val="000000"/>
                </a:solidFill>
                <a:latin typeface="+mj-lt"/>
              </a:rPr>
              <a:t>Overtuigingen</a:t>
            </a:r>
          </a:p>
          <a:p>
            <a:r>
              <a:rPr lang="nl-NL" dirty="0">
                <a:solidFill>
                  <a:srgbClr val="000000"/>
                </a:solidFill>
                <a:latin typeface="+mj-lt"/>
              </a:rPr>
              <a:t>Huidskleur</a:t>
            </a:r>
          </a:p>
          <a:p>
            <a:r>
              <a:rPr lang="nl-NL" dirty="0">
                <a:solidFill>
                  <a:srgbClr val="000000"/>
                </a:solidFill>
                <a:latin typeface="+mj-lt"/>
              </a:rPr>
              <a:t>Leeftijd</a:t>
            </a:r>
          </a:p>
          <a:p>
            <a:r>
              <a:rPr lang="nl-NL" dirty="0">
                <a:solidFill>
                  <a:srgbClr val="000000"/>
                </a:solidFill>
                <a:latin typeface="+mj-lt"/>
              </a:rPr>
              <a:t>Politieke voorkeur</a:t>
            </a:r>
          </a:p>
          <a:p>
            <a:endParaRPr lang="nl-NL" dirty="0">
              <a:solidFill>
                <a:srgbClr val="000000"/>
              </a:solidFill>
              <a:latin typeface="+mj-lt"/>
            </a:endParaRPr>
          </a:p>
          <a:p>
            <a:endParaRPr lang="nl-NL" dirty="0">
              <a:solidFill>
                <a:srgbClr val="000000"/>
              </a:solidFill>
              <a:latin typeface="+mj-lt"/>
            </a:endParaRPr>
          </a:p>
          <a:p>
            <a:r>
              <a:rPr lang="nl-NL" dirty="0">
                <a:solidFill>
                  <a:srgbClr val="000000"/>
                </a:solidFill>
                <a:latin typeface="+mj-lt"/>
              </a:rPr>
              <a:t>Welke zijn zichtbare en onzichtbare verschillen?</a:t>
            </a:r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6E1ED0F-3EE3-B178-60E4-1783C2D984C9}"/>
              </a:ext>
            </a:extLst>
          </p:cNvPr>
          <p:cNvSpPr txBox="1">
            <a:spLocks/>
          </p:cNvSpPr>
          <p:nvPr/>
        </p:nvSpPr>
        <p:spPr>
          <a:xfrm>
            <a:off x="677334" y="78878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800"/>
              </a:spcBef>
              <a:spcAft>
                <a:spcPts val="1200"/>
              </a:spcAft>
            </a:pPr>
            <a:r>
              <a:rPr lang="nl-NL" sz="3800" b="1" dirty="0">
                <a:solidFill>
                  <a:schemeClr val="accent2"/>
                </a:solidFill>
              </a:rPr>
              <a:t>Interculturele communicatie</a:t>
            </a: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nl-NL" sz="3000" b="1" dirty="0"/>
              <a:t>Opdracht 3: Diversiteit</a:t>
            </a:r>
            <a:endParaRPr lang="nl-N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 descr="Diversiteit en Inclusie">
            <a:extLst>
              <a:ext uri="{FF2B5EF4-FFF2-40B4-BE49-F238E27FC236}">
                <a16:creationId xmlns:a16="http://schemas.microsoft.com/office/drawing/2014/main" id="{EA79FF03-4BC8-55B4-D0A6-93A6E21B0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243" y="3131889"/>
            <a:ext cx="4286250" cy="241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B8616E4-0DAE-25ED-B0BF-466EBB10696C}"/>
              </a:ext>
            </a:extLst>
          </p:cNvPr>
          <p:cNvSpPr txBox="1"/>
          <p:nvPr/>
        </p:nvSpPr>
        <p:spPr>
          <a:xfrm>
            <a:off x="9531659" y="633198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1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64932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77334" y="78878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800"/>
              </a:spcBef>
              <a:spcAft>
                <a:spcPts val="1200"/>
              </a:spcAft>
            </a:pPr>
            <a:r>
              <a:rPr lang="nl-NL" sz="3800" b="1" dirty="0">
                <a:solidFill>
                  <a:schemeClr val="accent2"/>
                </a:solidFill>
              </a:rPr>
              <a:t>Vragen?</a:t>
            </a: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nl-N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A967C1F-D666-1D8D-9226-C406984CC868}"/>
              </a:ext>
            </a:extLst>
          </p:cNvPr>
          <p:cNvSpPr txBox="1"/>
          <p:nvPr/>
        </p:nvSpPr>
        <p:spPr>
          <a:xfrm>
            <a:off x="9531659" y="633198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Lj1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217571D-7F7F-2BF0-60D7-4A12EEC61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374" y="1422006"/>
            <a:ext cx="5259214" cy="537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3811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735522" y="712098"/>
            <a:ext cx="8596668" cy="918575"/>
          </a:xfrm>
        </p:spPr>
        <p:txBody>
          <a:bodyPr/>
          <a:lstStyle/>
          <a:p>
            <a:r>
              <a:rPr lang="nl-NL" b="1" dirty="0">
                <a:solidFill>
                  <a:schemeClr val="accent2"/>
                </a:solidFill>
              </a:rPr>
              <a:t>Inhoudsopgave</a:t>
            </a: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735522" y="1428206"/>
            <a:ext cx="8809071" cy="4537165"/>
          </a:xfrm>
        </p:spPr>
        <p:txBody>
          <a:bodyPr>
            <a:normAutofit lnSpcReduction="10000"/>
          </a:bodyPr>
          <a:lstStyle/>
          <a:p>
            <a:r>
              <a:rPr lang="nl-NL" sz="2100" dirty="0"/>
              <a:t>Lesdoelen</a:t>
            </a:r>
          </a:p>
          <a:p>
            <a:r>
              <a:rPr lang="nl-NL" sz="2100" dirty="0"/>
              <a:t>Kennisactivering</a:t>
            </a:r>
          </a:p>
          <a:p>
            <a:r>
              <a:rPr lang="nl-NL" sz="2100" dirty="0"/>
              <a:t>Opdracht 1: Begrippen</a:t>
            </a:r>
          </a:p>
          <a:p>
            <a:r>
              <a:rPr lang="nl-NL" sz="2100" dirty="0"/>
              <a:t>Cultuur</a:t>
            </a:r>
          </a:p>
          <a:p>
            <a:r>
              <a:rPr lang="nl-NL" sz="2100" dirty="0"/>
              <a:t>Opdracht 2: Cultuur tabel</a:t>
            </a:r>
          </a:p>
          <a:p>
            <a:r>
              <a:rPr lang="nl-NL" sz="2100" dirty="0"/>
              <a:t>Interculturele communicatie</a:t>
            </a:r>
          </a:p>
          <a:p>
            <a:r>
              <a:rPr lang="nl-NL" sz="2100" dirty="0"/>
              <a:t>Opdracht 3: Aandachtpunten interculturele communicatie</a:t>
            </a:r>
          </a:p>
          <a:p>
            <a:r>
              <a:rPr lang="nl-NL" sz="2100" dirty="0"/>
              <a:t>Korte pauze</a:t>
            </a:r>
          </a:p>
          <a:p>
            <a:r>
              <a:rPr lang="nl-NL" sz="2100" dirty="0"/>
              <a:t>Diversiteit</a:t>
            </a:r>
          </a:p>
          <a:p>
            <a:r>
              <a:rPr lang="nl-NL" sz="2100" dirty="0"/>
              <a:t>Opdracht 4: Diversiteit</a:t>
            </a:r>
          </a:p>
          <a:p>
            <a:r>
              <a:rPr lang="nl-NL" sz="2100" dirty="0"/>
              <a:t>Vragen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E1B1B7D-232E-A681-0F4A-96AEC48172A2}"/>
              </a:ext>
            </a:extLst>
          </p:cNvPr>
          <p:cNvSpPr txBox="1"/>
          <p:nvPr/>
        </p:nvSpPr>
        <p:spPr>
          <a:xfrm>
            <a:off x="9531659" y="633198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1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1254479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4514" y="1577114"/>
            <a:ext cx="8596668" cy="38807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Aan het einde van de les kan je:</a:t>
            </a:r>
          </a:p>
          <a:p>
            <a:r>
              <a:rPr lang="nl-NL" dirty="0"/>
              <a:t>Aan het eind van deze les ben je in staat:</a:t>
            </a:r>
          </a:p>
          <a:p>
            <a:r>
              <a:rPr lang="nl-NL" dirty="0"/>
              <a:t>Het begrip cultuur in eigen woorden uit te leggen</a:t>
            </a:r>
          </a:p>
          <a:p>
            <a:r>
              <a:rPr lang="nl-NL" dirty="0"/>
              <a:t>Het begrip diversiteit uit te leggen in eigen woorden</a:t>
            </a:r>
          </a:p>
          <a:p>
            <a:r>
              <a:rPr lang="nl-NL" dirty="0"/>
              <a:t>Aan te geven waarom culturele diversiteit van invloed kan zijn op de manier van communiceren</a:t>
            </a:r>
          </a:p>
          <a:p>
            <a:r>
              <a:rPr lang="nl-NL" dirty="0"/>
              <a:t>Minimaal vier factoren te benoemen waarin groepen mensen kunnen verschillen</a:t>
            </a:r>
          </a:p>
          <a:p>
            <a:pPr marL="0" indent="0">
              <a:buNone/>
            </a:pPr>
            <a:br>
              <a:rPr lang="nl-NL" dirty="0"/>
            </a:b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28" name="Picture 4" descr="Afbeeldingsresultaat voor doel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699" y="4536489"/>
            <a:ext cx="3247710" cy="232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77334" y="809752"/>
            <a:ext cx="8596668" cy="918575"/>
          </a:xfrm>
        </p:spPr>
        <p:txBody>
          <a:bodyPr/>
          <a:lstStyle/>
          <a:p>
            <a:r>
              <a:rPr lang="nl-NL" b="1" dirty="0">
                <a:solidFill>
                  <a:schemeClr val="accent2"/>
                </a:solidFill>
              </a:rPr>
              <a:t>Lesdoelen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79CF370-2A6A-5F43-E982-BAED04EDB070}"/>
              </a:ext>
            </a:extLst>
          </p:cNvPr>
          <p:cNvSpPr txBox="1"/>
          <p:nvPr/>
        </p:nvSpPr>
        <p:spPr>
          <a:xfrm>
            <a:off x="9531659" y="633198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1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8747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77334" y="443992"/>
            <a:ext cx="8596668" cy="918575"/>
          </a:xfrm>
        </p:spPr>
        <p:txBody>
          <a:bodyPr>
            <a:normAutofit fontScale="90000"/>
          </a:bodyPr>
          <a:lstStyle/>
          <a:p>
            <a:pPr>
              <a:spcBef>
                <a:spcPts val="800"/>
              </a:spcBef>
              <a:spcAft>
                <a:spcPts val="1200"/>
              </a:spcAft>
            </a:pPr>
            <a:r>
              <a:rPr lang="nl-NL" sz="3800" b="1" dirty="0">
                <a:solidFill>
                  <a:schemeClr val="accent2"/>
                </a:solidFill>
              </a:rPr>
              <a:t>Kennisactivering</a:t>
            </a: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nl-NL" sz="3000" b="1" dirty="0" err="1"/>
              <a:t>Mindmap</a:t>
            </a:r>
            <a:r>
              <a:rPr lang="nl-NL" sz="3000" b="1" dirty="0"/>
              <a:t> Cultuur</a:t>
            </a:r>
            <a:br>
              <a:rPr lang="nl-NL" b="1" dirty="0">
                <a:solidFill>
                  <a:schemeClr val="accent2">
                    <a:lumMod val="75000"/>
                  </a:schemeClr>
                </a:solidFill>
              </a:rPr>
            </a:br>
            <a:endParaRPr lang="nl-N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105" y="2042033"/>
            <a:ext cx="6096000" cy="4371975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925AFDF-B03A-EE81-FEFB-47C84FA31794}"/>
              </a:ext>
            </a:extLst>
          </p:cNvPr>
          <p:cNvSpPr txBox="1"/>
          <p:nvPr/>
        </p:nvSpPr>
        <p:spPr>
          <a:xfrm>
            <a:off x="9531659" y="633198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1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7078589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Zakelijke en Interculturele communicatietrainingen - Verseau trainingen">
            <a:extLst>
              <a:ext uri="{FF2B5EF4-FFF2-40B4-BE49-F238E27FC236}">
                <a16:creationId xmlns:a16="http://schemas.microsoft.com/office/drawing/2014/main" id="{26762C23-2B8A-3581-401D-43A99377A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844" y="4572001"/>
            <a:ext cx="457199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60116A-114A-F8CD-438F-EB3EB99CA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Beantwoord onderstaande vragen.</a:t>
            </a:r>
          </a:p>
          <a:p>
            <a:r>
              <a:rPr lang="nl-NL" dirty="0"/>
              <a:t>Wat is cultuur?</a:t>
            </a:r>
          </a:p>
          <a:p>
            <a:r>
              <a:rPr lang="nl-NL" dirty="0"/>
              <a:t>Wat valt er allemaal onder cultuur? </a:t>
            </a:r>
          </a:p>
          <a:p>
            <a:r>
              <a:rPr lang="nl-NL" dirty="0"/>
              <a:t>Wat betekend het woord interculturele communicatie?</a:t>
            </a:r>
          </a:p>
          <a:p>
            <a:r>
              <a:rPr lang="nl-NL" dirty="0"/>
              <a:t>Wat betekend het woord diversiteit?</a:t>
            </a:r>
          </a:p>
          <a:p>
            <a:r>
              <a:rPr lang="nl-NL" dirty="0"/>
              <a:t>Waar kunnen mensen divers in zijn?</a:t>
            </a:r>
          </a:p>
          <a:p>
            <a:r>
              <a:rPr lang="nl-NL" dirty="0"/>
              <a:t>Waarom is het van belang dat jullie als verpleegkundigen hier kennis over hebben?</a:t>
            </a:r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0F695F5-E685-1898-0574-A6F27FD9BB8B}"/>
              </a:ext>
            </a:extLst>
          </p:cNvPr>
          <p:cNvSpPr txBox="1"/>
          <p:nvPr/>
        </p:nvSpPr>
        <p:spPr>
          <a:xfrm>
            <a:off x="9531659" y="633198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1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F779669-7C1C-E2B7-392D-9A1B6CBE4186}"/>
              </a:ext>
            </a:extLst>
          </p:cNvPr>
          <p:cNvSpPr txBox="1">
            <a:spLocks/>
          </p:cNvSpPr>
          <p:nvPr/>
        </p:nvSpPr>
        <p:spPr>
          <a:xfrm>
            <a:off x="677334" y="78878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800"/>
              </a:spcBef>
              <a:spcAft>
                <a:spcPts val="1200"/>
              </a:spcAft>
            </a:pPr>
            <a:r>
              <a:rPr lang="nl-NL" sz="3800" b="1" dirty="0">
                <a:solidFill>
                  <a:schemeClr val="accent2"/>
                </a:solidFill>
              </a:rPr>
              <a:t>Interculturele communicatie</a:t>
            </a: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nl-NL" sz="3000" b="1" dirty="0"/>
              <a:t>Opdracht 1: Begrippen</a:t>
            </a:r>
            <a:endParaRPr lang="nl-NL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932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8828EC-E330-26C7-C0D9-E7F837F79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291D23D0-687A-1545-4648-FAAD7C0EBBD3}"/>
              </a:ext>
            </a:extLst>
          </p:cNvPr>
          <p:cNvSpPr txBox="1">
            <a:spLocks/>
          </p:cNvSpPr>
          <p:nvPr/>
        </p:nvSpPr>
        <p:spPr bwMode="auto">
          <a:xfrm>
            <a:off x="904097" y="2456386"/>
            <a:ext cx="7704856" cy="3880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nl-NL" sz="1600" b="1" dirty="0"/>
              <a:t>Cultuur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nl-NL" sz="1600" i="1" dirty="0"/>
              <a:t>“Door een groep gedeelde ideeën, normen en waarden zoals uitgedrukt in het gedrag van leden van die groep” </a:t>
            </a:r>
          </a:p>
          <a:p>
            <a:pPr marL="0" indent="0" algn="ctr">
              <a:buNone/>
            </a:pPr>
            <a:r>
              <a:rPr lang="nl-NL" sz="1000" i="1" dirty="0"/>
              <a:t>(Huijser 2006)</a:t>
            </a:r>
            <a:endParaRPr lang="en-US" sz="1000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600" dirty="0"/>
              <a:t>Cultuur, omvat vier elementen;</a:t>
            </a:r>
            <a:endParaRPr lang="en-US" sz="16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56D2D87-A08C-75A5-6A60-3659221943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586755"/>
              </p:ext>
            </p:extLst>
          </p:nvPr>
        </p:nvGraphicFramePr>
        <p:xfrm>
          <a:off x="3634910" y="3421716"/>
          <a:ext cx="4392488" cy="3228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Afbeelding 5">
            <a:extLst>
              <a:ext uri="{FF2B5EF4-FFF2-40B4-BE49-F238E27FC236}">
                <a16:creationId xmlns:a16="http://schemas.microsoft.com/office/drawing/2014/main" id="{2B6999CB-A222-4DAE-A227-F1EC33C6FC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4739" y="2192897"/>
            <a:ext cx="343572" cy="28153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EE4C2CE-C646-B99C-98F8-3EF1AB3610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32096" y="3526029"/>
            <a:ext cx="340463" cy="278991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90D80B6D-E0FF-70FA-92B5-6A7AEBDDEB57}"/>
              </a:ext>
            </a:extLst>
          </p:cNvPr>
          <p:cNvSpPr txBox="1">
            <a:spLocks/>
          </p:cNvSpPr>
          <p:nvPr/>
        </p:nvSpPr>
        <p:spPr>
          <a:xfrm>
            <a:off x="677334" y="78878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800"/>
              </a:spcBef>
              <a:spcAft>
                <a:spcPts val="1200"/>
              </a:spcAft>
            </a:pPr>
            <a:r>
              <a:rPr lang="nl-NL" sz="3800" b="1" dirty="0">
                <a:solidFill>
                  <a:schemeClr val="accent2"/>
                </a:solidFill>
              </a:rPr>
              <a:t>Interculturele communicatie</a:t>
            </a: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nl-NL" sz="3000" b="1" dirty="0"/>
              <a:t>Cultuur</a:t>
            </a:r>
            <a:endParaRPr lang="nl-N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EC920DB-7A78-9199-5F1E-AF7EB032D157}"/>
              </a:ext>
            </a:extLst>
          </p:cNvPr>
          <p:cNvSpPr txBox="1"/>
          <p:nvPr/>
        </p:nvSpPr>
        <p:spPr>
          <a:xfrm>
            <a:off x="9531659" y="633198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1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6949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FA84C1A6-96B8-87F9-5C57-A3B248762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068" y="2545255"/>
            <a:ext cx="3316381" cy="4017469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273A18-2439-086A-37DF-09137B0A0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nl-NL" sz="1800" dirty="0">
                <a:solidFill>
                  <a:srgbClr val="202124"/>
                </a:solidFill>
                <a:latin typeface="Google Sans"/>
              </a:rPr>
              <a:t>In </a:t>
            </a:r>
            <a:r>
              <a:rPr lang="nl-NL" sz="1800" dirty="0">
                <a:solidFill>
                  <a:srgbClr val="040C28"/>
                </a:solidFill>
                <a:latin typeface="Google Sans"/>
              </a:rPr>
              <a:t>Nederland</a:t>
            </a:r>
            <a:r>
              <a:rPr lang="nl-NL" sz="1800" dirty="0">
                <a:solidFill>
                  <a:srgbClr val="202124"/>
                </a:solidFill>
                <a:latin typeface="Google Sans"/>
              </a:rPr>
              <a:t> wonen </a:t>
            </a:r>
            <a:r>
              <a:rPr lang="nl-NL" sz="1800" b="1" dirty="0">
                <a:solidFill>
                  <a:srgbClr val="202124"/>
                </a:solidFill>
                <a:latin typeface="Google Sans"/>
              </a:rPr>
              <a:t>17,5 miljoen </a:t>
            </a:r>
            <a:r>
              <a:rPr lang="nl-NL" sz="1800" dirty="0">
                <a:solidFill>
                  <a:srgbClr val="202124"/>
                </a:solidFill>
                <a:latin typeface="Google Sans"/>
              </a:rPr>
              <a:t>mensen (2022).</a:t>
            </a:r>
          </a:p>
          <a:p>
            <a:pPr>
              <a:defRPr/>
            </a:pPr>
            <a:r>
              <a:rPr lang="nl-NL" sz="1800" b="1" dirty="0">
                <a:solidFill>
                  <a:srgbClr val="202124"/>
                </a:solidFill>
                <a:latin typeface="Google Sans"/>
              </a:rPr>
              <a:t>2,6 miljoen </a:t>
            </a:r>
            <a:r>
              <a:rPr lang="nl-NL" sz="1800" dirty="0">
                <a:solidFill>
                  <a:srgbClr val="202124"/>
                </a:solidFill>
                <a:latin typeface="Google Sans"/>
              </a:rPr>
              <a:t>mensen zijn </a:t>
            </a:r>
            <a:r>
              <a:rPr lang="nl-NL" sz="1800" u="sng" dirty="0">
                <a:solidFill>
                  <a:srgbClr val="202124"/>
                </a:solidFill>
                <a:latin typeface="Google Sans"/>
              </a:rPr>
              <a:t>niet </a:t>
            </a:r>
            <a:r>
              <a:rPr lang="nl-NL" sz="1800" dirty="0">
                <a:solidFill>
                  <a:srgbClr val="202124"/>
                </a:solidFill>
                <a:latin typeface="Google Sans"/>
              </a:rPr>
              <a:t>in </a:t>
            </a:r>
            <a:r>
              <a:rPr lang="nl-NL" sz="1800" dirty="0">
                <a:solidFill>
                  <a:srgbClr val="040C28"/>
                </a:solidFill>
                <a:latin typeface="Google Sans"/>
              </a:rPr>
              <a:t>Nederland</a:t>
            </a:r>
            <a:r>
              <a:rPr lang="nl-NL" sz="1800" dirty="0">
                <a:solidFill>
                  <a:srgbClr val="202124"/>
                </a:solidFill>
                <a:latin typeface="Google Sans"/>
              </a:rPr>
              <a:t> geboren.</a:t>
            </a:r>
          </a:p>
          <a:p>
            <a:pPr>
              <a:defRPr/>
            </a:pPr>
            <a:r>
              <a:rPr lang="nl-NL" sz="1800" dirty="0">
                <a:solidFill>
                  <a:srgbClr val="464646"/>
                </a:solidFill>
                <a:latin typeface="ScalaSans"/>
              </a:rPr>
              <a:t>Ze vertegenwoordigen</a:t>
            </a:r>
            <a:r>
              <a:rPr lang="nl-NL" sz="1800" b="1" dirty="0">
                <a:solidFill>
                  <a:srgbClr val="464646"/>
                </a:solidFill>
                <a:latin typeface="ScalaSans"/>
              </a:rPr>
              <a:t> 200 nationaliteiten.</a:t>
            </a:r>
          </a:p>
          <a:p>
            <a:pPr>
              <a:defRPr/>
            </a:pPr>
            <a:endParaRPr lang="nl-NL" sz="1800" dirty="0">
              <a:solidFill>
                <a:srgbClr val="202124"/>
              </a:solidFill>
              <a:latin typeface="Google Sans"/>
            </a:endParaRPr>
          </a:p>
          <a:p>
            <a:pPr>
              <a:defRPr/>
            </a:pPr>
            <a:endParaRPr lang="nl-NL" sz="1500" dirty="0">
              <a:solidFill>
                <a:srgbClr val="202124"/>
              </a:solidFill>
              <a:latin typeface="Google Sans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nl-NL" sz="1800" dirty="0">
                <a:solidFill>
                  <a:srgbClr val="091D23"/>
                </a:solidFill>
                <a:latin typeface="Akko W01 Regular"/>
              </a:rPr>
              <a:t>De vier grootste niet-westerse groepen in Nederland:</a:t>
            </a:r>
          </a:p>
          <a:p>
            <a:pPr>
              <a:defRPr/>
            </a:pPr>
            <a:r>
              <a:rPr lang="nl-NL" sz="1800" dirty="0">
                <a:solidFill>
                  <a:srgbClr val="091D23"/>
                </a:solidFill>
                <a:latin typeface="Akko W01 Regular"/>
              </a:rPr>
              <a:t>Turkse</a:t>
            </a:r>
          </a:p>
          <a:p>
            <a:pPr>
              <a:defRPr/>
            </a:pPr>
            <a:r>
              <a:rPr lang="nl-NL" sz="1800" dirty="0">
                <a:solidFill>
                  <a:srgbClr val="091D23"/>
                </a:solidFill>
                <a:latin typeface="Akko W01 Regular"/>
              </a:rPr>
              <a:t>Marokkaanse</a:t>
            </a:r>
          </a:p>
          <a:p>
            <a:pPr>
              <a:defRPr/>
            </a:pPr>
            <a:r>
              <a:rPr lang="nl-NL" sz="1800" dirty="0">
                <a:solidFill>
                  <a:srgbClr val="091D23"/>
                </a:solidFill>
                <a:latin typeface="Akko W01 Regular"/>
              </a:rPr>
              <a:t>Surinaamse </a:t>
            </a:r>
          </a:p>
          <a:p>
            <a:pPr>
              <a:defRPr/>
            </a:pPr>
            <a:r>
              <a:rPr lang="nl-NL" sz="1800" dirty="0">
                <a:solidFill>
                  <a:srgbClr val="091D23"/>
                </a:solidFill>
                <a:latin typeface="Akko W01 Regular"/>
              </a:rPr>
              <a:t>Antilliaanse </a:t>
            </a:r>
            <a:endParaRPr lang="nl-NL" sz="1800" dirty="0"/>
          </a:p>
          <a:p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02A19A12-AD93-62F4-8A93-0962DE8C3A2D}"/>
              </a:ext>
            </a:extLst>
          </p:cNvPr>
          <p:cNvSpPr txBox="1">
            <a:spLocks/>
          </p:cNvSpPr>
          <p:nvPr/>
        </p:nvSpPr>
        <p:spPr>
          <a:xfrm>
            <a:off x="677334" y="78878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800"/>
              </a:spcBef>
              <a:spcAft>
                <a:spcPts val="1200"/>
              </a:spcAft>
            </a:pPr>
            <a:r>
              <a:rPr lang="nl-NL" sz="3800" b="1" dirty="0">
                <a:solidFill>
                  <a:schemeClr val="accent2"/>
                </a:solidFill>
              </a:rPr>
              <a:t>Interculturele communicatie</a:t>
            </a: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nl-NL" sz="3000" b="1" dirty="0"/>
              <a:t>Feitjes</a:t>
            </a:r>
            <a:endParaRPr lang="nl-N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A9CB2CF-EFDF-C3EA-5CC5-22591DD7AAB1}"/>
              </a:ext>
            </a:extLst>
          </p:cNvPr>
          <p:cNvSpPr txBox="1"/>
          <p:nvPr/>
        </p:nvSpPr>
        <p:spPr>
          <a:xfrm>
            <a:off x="9531659" y="633198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1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7121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B5EFDA-1DF4-807A-1B4E-6D16A9580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Schrijf op tot welke “culturen”  jij allemaal behoort, denk aan: land, geloof, gezin ect. </a:t>
            </a:r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83601DE-43D4-DEC9-A0BC-9BC2F15B3693}"/>
              </a:ext>
            </a:extLst>
          </p:cNvPr>
          <p:cNvSpPr txBox="1"/>
          <p:nvPr/>
        </p:nvSpPr>
        <p:spPr>
          <a:xfrm>
            <a:off x="9531659" y="633198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1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1B9C54B-D9EE-58C8-44F7-3A5EEEDF937E}"/>
              </a:ext>
            </a:extLst>
          </p:cNvPr>
          <p:cNvSpPr txBox="1">
            <a:spLocks/>
          </p:cNvSpPr>
          <p:nvPr/>
        </p:nvSpPr>
        <p:spPr>
          <a:xfrm>
            <a:off x="677334" y="78878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800"/>
              </a:spcBef>
              <a:spcAft>
                <a:spcPts val="1200"/>
              </a:spcAft>
            </a:pPr>
            <a:r>
              <a:rPr lang="nl-NL" sz="3800" b="1" dirty="0">
                <a:solidFill>
                  <a:schemeClr val="accent2"/>
                </a:solidFill>
              </a:rPr>
              <a:t>Interculturele communicatie</a:t>
            </a: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nl-NL" sz="3000" b="1" dirty="0"/>
              <a:t>Door welke culturele bril kijk jij?</a:t>
            </a:r>
            <a:endParaRPr lang="nl-N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2" descr="Afbeeldingsresultaat voor brillen">
            <a:extLst>
              <a:ext uri="{FF2B5EF4-FFF2-40B4-BE49-F238E27FC236}">
                <a16:creationId xmlns:a16="http://schemas.microsoft.com/office/drawing/2014/main" id="{2899F475-BB65-4D18-C724-C58BE931C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249" y="2109585"/>
            <a:ext cx="7426151" cy="380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76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BD4709-6F31-DFC8-172F-AAB839163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4" descr="piramide">
            <a:extLst>
              <a:ext uri="{FF2B5EF4-FFF2-40B4-BE49-F238E27FC236}">
                <a16:creationId xmlns:a16="http://schemas.microsoft.com/office/drawing/2014/main" id="{CF18F5D9-863C-AC3E-671D-7766EEA13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68" y="2629372"/>
            <a:ext cx="8105672" cy="282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DC2F5C9-1DEA-611E-C88B-D89DE24A2AD4}"/>
              </a:ext>
            </a:extLst>
          </p:cNvPr>
          <p:cNvSpPr txBox="1"/>
          <p:nvPr/>
        </p:nvSpPr>
        <p:spPr>
          <a:xfrm>
            <a:off x="9531659" y="633198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1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B4FEA9B-7B86-BA6D-6203-7CEE6553E6D5}"/>
              </a:ext>
            </a:extLst>
          </p:cNvPr>
          <p:cNvSpPr txBox="1">
            <a:spLocks/>
          </p:cNvSpPr>
          <p:nvPr/>
        </p:nvSpPr>
        <p:spPr>
          <a:xfrm>
            <a:off x="677334" y="78878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800"/>
              </a:spcBef>
              <a:spcAft>
                <a:spcPts val="1200"/>
              </a:spcAft>
            </a:pPr>
            <a:r>
              <a:rPr lang="nl-NL" sz="3800" b="1" dirty="0">
                <a:solidFill>
                  <a:schemeClr val="accent2"/>
                </a:solidFill>
              </a:rPr>
              <a:t>Interculturele communicatie</a:t>
            </a: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nl-NL" sz="3000" b="1" dirty="0"/>
              <a:t>Ik en wij cultuur</a:t>
            </a:r>
            <a:endParaRPr lang="nl-N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F80B1C3-3CDA-57B9-4F6D-2B6E1B260639}"/>
              </a:ext>
            </a:extLst>
          </p:cNvPr>
          <p:cNvSpPr txBox="1"/>
          <p:nvPr/>
        </p:nvSpPr>
        <p:spPr>
          <a:xfrm>
            <a:off x="1516627" y="5561143"/>
            <a:ext cx="2210540" cy="366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Ik- cultuur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A620FD4-D6B1-DE5A-680F-09DF1E0FC53B}"/>
              </a:ext>
            </a:extLst>
          </p:cNvPr>
          <p:cNvSpPr txBox="1"/>
          <p:nvPr/>
        </p:nvSpPr>
        <p:spPr>
          <a:xfrm>
            <a:off x="6777000" y="5568341"/>
            <a:ext cx="2210540" cy="366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Wij- cultuur</a:t>
            </a:r>
          </a:p>
        </p:txBody>
      </p:sp>
    </p:spTree>
    <p:extLst>
      <p:ext uri="{BB962C8B-B14F-4D97-AF65-F5344CB8AC3E}">
        <p14:creationId xmlns:p14="http://schemas.microsoft.com/office/powerpoint/2010/main" val="172117724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187</TotalTime>
  <Words>683</Words>
  <Application>Microsoft Office PowerPoint</Application>
  <PresentationFormat>Breedbeeld</PresentationFormat>
  <Paragraphs>139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5" baseType="lpstr">
      <vt:lpstr>Akko W01 Regular</vt:lpstr>
      <vt:lpstr>Arial</vt:lpstr>
      <vt:lpstr>Google Sans</vt:lpstr>
      <vt:lpstr>ScalaSans</vt:lpstr>
      <vt:lpstr>Trebuchet MS</vt:lpstr>
      <vt:lpstr>Wingdings</vt:lpstr>
      <vt:lpstr>Wingdings 3</vt:lpstr>
      <vt:lpstr>Facet</vt:lpstr>
      <vt:lpstr>Communicatie</vt:lpstr>
      <vt:lpstr>Inhoudsopgave</vt:lpstr>
      <vt:lpstr>Lesdoelen</vt:lpstr>
      <vt:lpstr>Kennisactivering  Mindmap Cultuur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Communicatie</dc:title>
  <dc:creator>Chamaira Menig</dc:creator>
  <cp:lastModifiedBy>Chamaira Menig</cp:lastModifiedBy>
  <cp:revision>14</cp:revision>
  <dcterms:created xsi:type="dcterms:W3CDTF">2023-06-28T17:11:36Z</dcterms:created>
  <dcterms:modified xsi:type="dcterms:W3CDTF">2023-08-20T21:15:08Z</dcterms:modified>
</cp:coreProperties>
</file>